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312" r:id="rId2"/>
    <p:sldId id="264" r:id="rId3"/>
    <p:sldId id="278" r:id="rId4"/>
    <p:sldId id="269" r:id="rId5"/>
    <p:sldId id="270" r:id="rId6"/>
    <p:sldId id="271" r:id="rId7"/>
    <p:sldId id="267" r:id="rId8"/>
    <p:sldId id="273" r:id="rId9"/>
    <p:sldId id="275" r:id="rId10"/>
    <p:sldId id="276" r:id="rId11"/>
    <p:sldId id="277" r:id="rId12"/>
    <p:sldId id="274" r:id="rId13"/>
    <p:sldId id="31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E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64"/>
    <p:restoredTop sz="96405"/>
  </p:normalViewPr>
  <p:slideViewPr>
    <p:cSldViewPr snapToGrid="0" snapToObjects="1" showGuides="1">
      <p:cViewPr varScale="1">
        <p:scale>
          <a:sx n="131" d="100"/>
          <a:sy n="131" d="100"/>
        </p:scale>
        <p:origin x="832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bler, Michael" userId="23736f38-8fde-4d4c-a7fc-b2d88c867b58" providerId="ADAL" clId="{CA6E2280-E741-1541-888C-BEFC053EF87D}"/>
    <pc:docChg chg="modSld">
      <pc:chgData name="Tobler, Michael" userId="23736f38-8fde-4d4c-a7fc-b2d88c867b58" providerId="ADAL" clId="{CA6E2280-E741-1541-888C-BEFC053EF87D}" dt="2023-10-18T15:51:28.977" v="0" actId="18331"/>
      <pc:docMkLst>
        <pc:docMk/>
      </pc:docMkLst>
      <pc:sldChg chg="modSp">
        <pc:chgData name="Tobler, Michael" userId="23736f38-8fde-4d4c-a7fc-b2d88c867b58" providerId="ADAL" clId="{CA6E2280-E741-1541-888C-BEFC053EF87D}" dt="2023-10-18T15:51:28.977" v="0" actId="18331"/>
        <pc:sldMkLst>
          <pc:docMk/>
          <pc:sldMk cId="405993737" sldId="312"/>
        </pc:sldMkLst>
        <pc:picChg chg="mod">
          <ac:chgData name="Tobler, Michael" userId="23736f38-8fde-4d4c-a7fc-b2d88c867b58" providerId="ADAL" clId="{CA6E2280-E741-1541-888C-BEFC053EF87D}" dt="2023-10-18T15:51:28.977" v="0" actId="18331"/>
          <ac:picMkLst>
            <pc:docMk/>
            <pc:sldMk cId="405993737" sldId="312"/>
            <ac:picMk id="4" creationId="{7E7933A5-B33D-794B-B73B-25E02FAFE030}"/>
          </ac:picMkLst>
        </pc:picChg>
      </pc:sldChg>
    </pc:docChg>
  </pc:docChgLst>
</pc:chgInfo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tiff>
</file>

<file path=ppt/media/image17.tiff>
</file>

<file path=ppt/media/image18.jpeg>
</file>

<file path=ppt/media/image2.png>
</file>

<file path=ppt/media/image3.tiff>
</file>

<file path=ppt/media/image4.png>
</file>

<file path=ppt/media/image5.png>
</file>

<file path=ppt/media/image6.png>
</file>

<file path=ppt/media/image7.tiff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D05274-D993-9E49-86E5-596B712914FC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476CA6-EEF1-254A-A5E6-E98862184C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41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1CE7A-E944-5D48-8E61-3217419D76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746FB6-1F10-054D-92BC-962D319D2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6EA0C-5EA1-3E45-AABD-674F333A3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4E2A8-B22E-E54F-A162-DAA57A96E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B5EE7-E59C-1546-98CF-DC42CDC25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948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ED6FB-A3FE-B34F-B9F8-AD3B596C6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3E6BFE-6254-4148-B98C-ED1757201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DA2F9D-709A-914E-8F40-6A95CACB92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465FA-0068-D948-BFBF-8BC7A8904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ADA3A-3A2B-5C4A-8FE8-E7DEFA171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77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008FC8-920D-5045-A66D-FEF894872B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BE9128-91A2-5E47-96F3-4158591970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C01CFB-A5FF-B64B-AF70-EE528D476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22D40-137B-684B-A511-B5754B6D2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C8F8D4-85C6-B44A-975F-3B1AF97DA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454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D5A86-7BFE-5547-B103-F1C08FE8C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3212DC-A802-C546-86B9-9A8A3D8A9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807DDA-4F43-9C46-8FA4-291F248EC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077C8-31CC-864E-9FC3-355EF2990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2CF51-6A3A-AD4C-802D-5268BA604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13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0D7E8-C788-3240-8940-209907181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6A79AD-C2A7-0C4F-A4E8-071B5A8DA4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5718F7-D861-044C-A87A-3858B8458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8698B-C9F3-7144-98C1-1AE49B3C6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F2A4C-942C-9640-A7B9-E67EAE42D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980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9039D-A4BB-A749-8DB4-C4EB4BCDC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099D19-B440-DD41-A301-850FAFCD79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A5AC22-61FB-284E-97F9-962955C12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311736-C945-6C43-9B58-A72D1261F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6CE19C-187B-A244-BC37-BC501F32A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B2B582-283C-7B4F-BEE2-9D78777C5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97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A8311-BD2B-3A47-A880-44B0133F0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97F8AB-DB9F-D449-B3A5-CAD5617EF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267DCF-BA4D-7F48-9F3D-6EC4E13347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B2983-7194-0340-BADB-80E25AAF6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95AB72-CD06-AE40-8E36-FA28D9FBD4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53A55C-EA2F-D740-BCBB-31AAE5F78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D6EE94-5970-1B4D-96DB-19F0002C5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618F0C-6595-AA46-BAFC-64DDAC304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819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A5167-6593-2443-A28D-25E5C2BCE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B28E2C-A70C-5741-9E12-A6185EA9F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398603-7760-CF42-BA76-E77925480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72FDBF-FC2B-8843-BA3D-4BB9ABCFC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719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6478B9-D4E5-D744-B33B-5D74EA7F5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38C9DB-818C-2445-945D-1387F6C29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88D84B-BAB6-6F4F-BD25-167831F4C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271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8FBE1-75B0-554B-B3F7-519A30B6A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6FDD56-4C91-334A-963B-950FC6340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6F647-A4F3-7643-8E94-C0ABE62ADB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246D4-1EE5-9B42-B46B-E635FFE8F1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A393AA-361D-E543-B093-CD1E49978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8AC2D3-BB13-4D46-B2C0-41129CA48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218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60E41-DD40-5A48-9982-3AC47E817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060F3-1E34-1F45-9694-0893C91EC0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CA7EF-D437-E34F-BE61-D225C7352D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789520-D5EB-B745-9EFC-5B7808C39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BB5050-BA5B-854E-BD9C-356D77891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67964B-7D61-564A-B02F-83E4582FB9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5581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68452F-ABD5-D040-AA6D-D148E3740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DA20F-186B-7447-84CD-3F4D726AB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FBE3A-B2EA-7C4E-8AC4-95A978771C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0B07D6-DF7B-EE41-8B1C-F6E84EC5D32D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FD3F4-B574-0543-B888-E8B6E72273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23130-5D4F-A849-B866-C58058A00D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F0F75-B34E-3C4A-9362-C5D77A1C46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35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studio.com/products/rstudio/download/preview/" TargetMode="External"/><Relationship Id="rId2" Type="http://schemas.openxmlformats.org/officeDocument/2006/relationships/hyperlink" Target="https://cran.r-project.org/bin/macosx/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an.r-project.org/bin/windows/Rtools/" TargetMode="External"/><Relationship Id="rId4" Type="http://schemas.openxmlformats.org/officeDocument/2006/relationships/hyperlink" Target="https://cran.r-project.org/bin/windows/base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E7933A5-B33D-794B-B73B-25E02FAFE03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019" y="1148574"/>
            <a:ext cx="5564379" cy="4003288"/>
          </a:xfrm>
          <a:prstGeom prst="rect">
            <a:avLst/>
          </a:prstGeom>
        </p:spPr>
      </p:pic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62305B6-FF3E-1A43-87D9-058BE70E4D3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3042" y="1126272"/>
            <a:ext cx="6559637" cy="408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93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404180" y="892586"/>
            <a:ext cx="6357075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 dirty="0"/>
              <a:t>Darwin’s hypothesis of descent with modification makes five key predictions</a:t>
            </a:r>
          </a:p>
          <a:p>
            <a:pPr>
              <a:spcAft>
                <a:spcPts val="600"/>
              </a:spcAft>
            </a:pPr>
            <a:endParaRPr lang="en-US" b="1" dirty="0"/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Species change through time (microevolution)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Lineages split and diverge (speciation)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Novel forms derive from earlier forms (macroevolution)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AC4349-F362-524B-BE8E-3E055FCD49C2}"/>
              </a:ext>
            </a:extLst>
          </p:cNvPr>
          <p:cNvSpPr txBox="1"/>
          <p:nvPr/>
        </p:nvSpPr>
        <p:spPr>
          <a:xfrm>
            <a:off x="0" y="0"/>
            <a:ext cx="107644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The pattern of evolution: descent with modification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84474C-7EEC-5C49-8B4D-1C91CDF6883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401538" y="583182"/>
            <a:ext cx="3699794" cy="626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198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404180" y="892586"/>
            <a:ext cx="6357075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 dirty="0"/>
              <a:t>Darwin’s hypothesis of descent with modification makes five key predictions</a:t>
            </a:r>
          </a:p>
          <a:p>
            <a:pPr>
              <a:spcAft>
                <a:spcPts val="600"/>
              </a:spcAft>
            </a:pPr>
            <a:endParaRPr lang="en-US" b="1" dirty="0"/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Species change through time (microevolution)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Lineages split and diverge (speciation)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Novel forms derive from earlier forms (macroevolution)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Species are not independent, but are connected by descent from common ancestors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AC4349-F362-524B-BE8E-3E055FCD49C2}"/>
              </a:ext>
            </a:extLst>
          </p:cNvPr>
          <p:cNvSpPr txBox="1"/>
          <p:nvPr/>
        </p:nvSpPr>
        <p:spPr>
          <a:xfrm>
            <a:off x="0" y="0"/>
            <a:ext cx="107644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The pattern of evolution: descent with modification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E3412B-414E-8D4C-95C3-E53281B6D8B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984381" y="2207943"/>
            <a:ext cx="515186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222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404180" y="892586"/>
            <a:ext cx="635707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 dirty="0"/>
              <a:t>Darwin’s hypothesis of descent with modification makes five key predictions</a:t>
            </a:r>
          </a:p>
          <a:p>
            <a:pPr>
              <a:spcAft>
                <a:spcPts val="600"/>
              </a:spcAft>
            </a:pPr>
            <a:endParaRPr lang="en-US" b="1" dirty="0"/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Species change through time (microevolution)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Lineages split and diverge (speciation)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Novel forms derive from earlier forms (macroevolution)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Species are not independent, but are connected by descent from common ancestors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Earth and life are 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AC4349-F362-524B-BE8E-3E055FCD49C2}"/>
              </a:ext>
            </a:extLst>
          </p:cNvPr>
          <p:cNvSpPr txBox="1"/>
          <p:nvPr/>
        </p:nvSpPr>
        <p:spPr>
          <a:xfrm>
            <a:off x="0" y="0"/>
            <a:ext cx="107644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The pattern of evolution: descent with modification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13B074C-5E02-824F-A240-D7B4D9F536E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34349" y="681317"/>
            <a:ext cx="4030756" cy="6145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159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75CE7E-5E85-E542-B546-6BD2E8464313}"/>
              </a:ext>
            </a:extLst>
          </p:cNvPr>
          <p:cNvSpPr/>
          <p:nvPr/>
        </p:nvSpPr>
        <p:spPr>
          <a:xfrm>
            <a:off x="434272" y="1106781"/>
            <a:ext cx="11229408" cy="30315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b="1" dirty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Mac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Download the .pkg file for R 4.1 form here: 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hlinkClick r:id="rId2"/>
              </a:rPr>
              <a:t>https://cran.r-project.org/bin/macosx/</a:t>
            </a:r>
            <a:endParaRPr lang="en-US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Download RStudio from here: 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hlinkClick r:id="rId3"/>
              </a:rPr>
              <a:t>https://rstudio.com/products/rstudio/download/preview/</a:t>
            </a:r>
            <a:endParaRPr lang="en-US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spcAft>
                <a:spcPts val="600"/>
              </a:spcAft>
            </a:pPr>
            <a:endParaRPr lang="en-US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400" b="1" dirty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For Windows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Download the binary setup file for R 4.1 from here: 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hlinkClick r:id="rId4"/>
              </a:rPr>
              <a:t>https://cran.r-project.org/bin/windows/base/</a:t>
            </a:r>
            <a:endParaRPr lang="en-US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Download the binary setup file for Rtools40 from here: 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hlinkClick r:id="rId5"/>
              </a:rPr>
              <a:t>https://cran.r-project.org/bin/windows/Rtools/</a:t>
            </a:r>
            <a:endParaRPr lang="en-US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Download RStudio from here: </a:t>
            </a: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  <a:hlinkClick r:id="rId3"/>
              </a:rPr>
              <a:t>https://rstudio.com/products/rstudio/download/preview/</a:t>
            </a:r>
            <a:endParaRPr lang="en-US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1170A7-ADA5-A04E-A62A-57FDA7C00939}"/>
              </a:ext>
            </a:extLst>
          </p:cNvPr>
          <p:cNvSpPr txBox="1"/>
          <p:nvPr/>
        </p:nvSpPr>
        <p:spPr>
          <a:xfrm>
            <a:off x="0" y="0"/>
            <a:ext cx="50513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Installing R and RStudio</a:t>
            </a:r>
          </a:p>
        </p:txBody>
      </p:sp>
    </p:spTree>
    <p:extLst>
      <p:ext uri="{BB962C8B-B14F-4D97-AF65-F5344CB8AC3E}">
        <p14:creationId xmlns:p14="http://schemas.microsoft.com/office/powerpoint/2010/main" val="1042337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466620" y="2659557"/>
            <a:ext cx="6569427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What is evolution?</a:t>
            </a:r>
          </a:p>
          <a:p>
            <a:r>
              <a:rPr lang="en-US" sz="40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And what is not?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17C612D-74BC-644F-B7A1-CE072750FBE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053226" y="402066"/>
            <a:ext cx="3783667" cy="6053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2658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Jean-Baptiste de Lamarck</a:t>
            </a:r>
          </a:p>
          <a:p>
            <a:pPr marL="342900">
              <a:spcAft>
                <a:spcPts val="600"/>
              </a:spcAft>
            </a:pPr>
            <a:r>
              <a:rPr lang="en-US" dirty="0"/>
              <a:t>Climbing a ladder of progress </a:t>
            </a:r>
          </a:p>
          <a:p>
            <a:pPr marL="342900">
              <a:spcAft>
                <a:spcPts val="600"/>
              </a:spcAft>
            </a:pPr>
            <a:r>
              <a:rPr lang="en-US" dirty="0"/>
              <a:t>Change is driven by an “inner need”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66958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Evolution was not Darwin’s idea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1791D6-8C6A-7B40-A7D8-4445E5328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93" y="2842899"/>
            <a:ext cx="3942381" cy="38148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3AAB99-20BB-6348-9C94-628963C820E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68753" y="2842898"/>
            <a:ext cx="2383655" cy="36673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378624-7973-4B48-94F4-7919EB5E9A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8682" y="2842898"/>
            <a:ext cx="4961144" cy="3549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662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9743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Collecting clues about the ever changing world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44CDEB0-7416-A049-8ED3-C32E750F7E3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86" y="1692511"/>
            <a:ext cx="8222552" cy="50396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E99BB4-1CA0-2E46-8DBF-94E98D2DBC4D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78921" y="1692511"/>
            <a:ext cx="3313461" cy="4934417"/>
          </a:xfrm>
          <a:prstGeom prst="rect">
            <a:avLst/>
          </a:prstGeom>
        </p:spPr>
      </p:pic>
      <p:sp>
        <p:nvSpPr>
          <p:cNvPr id="10" name="Content Placeholder 1">
            <a:extLst>
              <a:ext uri="{FF2B5EF4-FFF2-40B4-BE49-F238E27FC236}">
                <a16:creationId xmlns:a16="http://schemas.microsoft.com/office/drawing/2014/main" id="{6C1EA2B0-F45C-A64F-A7C9-12B925C11A12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5269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The voyage of the Beagle</a:t>
            </a:r>
          </a:p>
        </p:txBody>
      </p:sp>
    </p:spTree>
    <p:extLst>
      <p:ext uri="{BB962C8B-B14F-4D97-AF65-F5344CB8AC3E}">
        <p14:creationId xmlns:p14="http://schemas.microsoft.com/office/powerpoint/2010/main" val="2379689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97433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Collecting clues about the ever changing world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268466-DC52-844F-A704-B7A693A8135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1417" y="1803603"/>
            <a:ext cx="5777428" cy="48489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96DE2B-A458-1948-9A66-1462A5A8512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7686" y="2386416"/>
            <a:ext cx="4885601" cy="3683285"/>
          </a:xfrm>
          <a:prstGeom prst="rect">
            <a:avLst/>
          </a:prstGeom>
        </p:spPr>
      </p:pic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F3FF67CD-A896-E94A-A972-D88B9A90A726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5269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Examining specimens and breeding pigeons</a:t>
            </a:r>
          </a:p>
        </p:txBody>
      </p:sp>
    </p:spTree>
    <p:extLst>
      <p:ext uri="{BB962C8B-B14F-4D97-AF65-F5344CB8AC3E}">
        <p14:creationId xmlns:p14="http://schemas.microsoft.com/office/powerpoint/2010/main" val="1483067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73289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Darwin’s two fundamental insights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F3FF67CD-A896-E94A-A972-D88B9A90A726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5269199" cy="3123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Descent with modification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All species on Earth are related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Inherited traits are modified over time</a:t>
            </a:r>
          </a:p>
          <a:p>
            <a:pPr marL="460375">
              <a:spcAft>
                <a:spcPts val="600"/>
              </a:spcAft>
            </a:pPr>
            <a:r>
              <a:rPr lang="en-US" i="1" dirty="0"/>
              <a:t>This is the pattern of evolution</a:t>
            </a:r>
          </a:p>
          <a:p>
            <a:pPr marL="460375">
              <a:spcAft>
                <a:spcPts val="600"/>
              </a:spcAft>
            </a:pPr>
            <a:endParaRPr lang="en-US" dirty="0"/>
          </a:p>
          <a:p>
            <a:pPr marL="9525">
              <a:spcAft>
                <a:spcPts val="600"/>
              </a:spcAft>
            </a:pPr>
            <a:r>
              <a:rPr lang="en-US" dirty="0"/>
              <a:t>Natural selection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Modifications happen through selection on heritable traits</a:t>
            </a:r>
          </a:p>
          <a:p>
            <a:pPr marL="460375">
              <a:spcAft>
                <a:spcPts val="600"/>
              </a:spcAft>
            </a:pPr>
            <a:r>
              <a:rPr lang="en-US" i="1" dirty="0"/>
              <a:t>This is the mechanism that explains the pattern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934155C-0B81-1541-A036-BB6387C3E06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4961" y="0"/>
            <a:ext cx="48470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249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107644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The pattern of evolution: descent with modification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EB82B5-F2FF-3C4B-B024-0EBFE3A8FBB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4472" y="1571648"/>
            <a:ext cx="7770338" cy="34738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4C4BB62-85BB-C145-AB0F-7131D42B546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82716" y="1571648"/>
            <a:ext cx="3713449" cy="336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666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404180" y="892586"/>
            <a:ext cx="635707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 dirty="0"/>
              <a:t>Darwin’s hypothesis of descent with modification makes five key predictions</a:t>
            </a:r>
          </a:p>
          <a:p>
            <a:pPr>
              <a:spcAft>
                <a:spcPts val="600"/>
              </a:spcAft>
            </a:pPr>
            <a:endParaRPr lang="en-US" b="1" dirty="0"/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Species change through time (microevolution)</a:t>
            </a:r>
          </a:p>
          <a:p>
            <a:pPr marL="468312">
              <a:spcAft>
                <a:spcPts val="600"/>
              </a:spcAft>
            </a:pP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AC4349-F362-524B-BE8E-3E055FCD49C2}"/>
              </a:ext>
            </a:extLst>
          </p:cNvPr>
          <p:cNvSpPr txBox="1"/>
          <p:nvPr/>
        </p:nvSpPr>
        <p:spPr>
          <a:xfrm>
            <a:off x="0" y="0"/>
            <a:ext cx="107644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The pattern of evolution: descent with modification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1E8D87A-E61D-E14C-AA78-3C761F8DB0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180829" y="2908557"/>
            <a:ext cx="9898685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380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404180" y="892586"/>
            <a:ext cx="6357075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 dirty="0"/>
              <a:t>Darwin’s hypothesis of descent with modification makes five key predictions</a:t>
            </a:r>
          </a:p>
          <a:p>
            <a:pPr>
              <a:spcAft>
                <a:spcPts val="600"/>
              </a:spcAft>
            </a:pPr>
            <a:endParaRPr lang="en-US" b="1" dirty="0"/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Species change through time (microevolution)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Lineages split and diverge (speciation)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AC4349-F362-524B-BE8E-3E055FCD49C2}"/>
              </a:ext>
            </a:extLst>
          </p:cNvPr>
          <p:cNvSpPr txBox="1"/>
          <p:nvPr/>
        </p:nvSpPr>
        <p:spPr>
          <a:xfrm>
            <a:off x="0" y="0"/>
            <a:ext cx="107644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The pattern of evolution: descent with modification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01340C0-9C5B-2644-9A85-C94B03302163}"/>
              </a:ext>
            </a:extLst>
          </p:cNvPr>
          <p:cNvGrpSpPr/>
          <p:nvPr/>
        </p:nvGrpSpPr>
        <p:grpSpPr>
          <a:xfrm>
            <a:off x="2016101" y="3646715"/>
            <a:ext cx="10175899" cy="3057547"/>
            <a:chOff x="2016101" y="3646715"/>
            <a:chExt cx="10175899" cy="305754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B426516-FF88-F747-8ADE-620D31FCC6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016101" y="3646715"/>
              <a:ext cx="10175899" cy="3057547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8283B49-8021-1648-980C-336914AF7B24}"/>
                </a:ext>
              </a:extLst>
            </p:cNvPr>
            <p:cNvSpPr/>
            <p:nvPr/>
          </p:nvSpPr>
          <p:spPr>
            <a:xfrm>
              <a:off x="2016101" y="3646715"/>
              <a:ext cx="2860699" cy="4463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720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433</Words>
  <Application>Microsoft Macintosh PowerPoint</Application>
  <PresentationFormat>Widescreen</PresentationFormat>
  <Paragraphs>59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Open Sans ExtraBold</vt:lpstr>
      <vt:lpstr>Open Sans Light</vt:lpstr>
      <vt:lpstr>Open Sans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 Tobler</dc:creator>
  <cp:lastModifiedBy>Tobler, Michael</cp:lastModifiedBy>
  <cp:revision>2</cp:revision>
  <dcterms:created xsi:type="dcterms:W3CDTF">2020-08-12T19:05:15Z</dcterms:created>
  <dcterms:modified xsi:type="dcterms:W3CDTF">2023-10-18T15:51:32Z</dcterms:modified>
</cp:coreProperties>
</file>

<file path=docProps/thumbnail.jpeg>
</file>